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80" r:id="rId11"/>
    <p:sldId id="265" r:id="rId12"/>
    <p:sldId id="270" r:id="rId13"/>
    <p:sldId id="272" r:id="rId14"/>
    <p:sldId id="273" r:id="rId15"/>
    <p:sldId id="275" r:id="rId16"/>
    <p:sldId id="281" r:id="rId17"/>
    <p:sldId id="274" r:id="rId18"/>
    <p:sldId id="268" r:id="rId19"/>
    <p:sldId id="269" r:id="rId20"/>
    <p:sldId id="277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BC07E0-FF6B-463D-BEF6-51795A4539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8"/>
            <p14:sldId id="279"/>
            <p14:sldId id="280"/>
            <p14:sldId id="265"/>
            <p14:sldId id="270"/>
            <p14:sldId id="272"/>
            <p14:sldId id="273"/>
            <p14:sldId id="275"/>
            <p14:sldId id="281"/>
            <p14:sldId id="274"/>
            <p14:sldId id="268"/>
            <p14:sldId id="26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78684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4935-EC41-451B-BCC7-9150CA5FF64B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119E-5B0E-46A2-8AB4-FE0129C2E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9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119E-5B0E-46A2-8AB4-FE0129C2E8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0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119E-5B0E-46A2-8AB4-FE0129C2E8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2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119E-5B0E-46A2-8AB4-FE0129C2E8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119E-5B0E-46A2-8AB4-FE0129C2E81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6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7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1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7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9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8716-C1AC-4EE1-9F5D-72C73A524842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BEA8-F4CB-4AB9-8744-5C92BB456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4767"/>
            <a:ext cx="9144000" cy="116259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КНИГИ «ИСТОРИКО-ФИЛОЛОГИЧЕСКИЕ АСПЕКТЫ ЖАНРА МЕМУАРОВ (на материале воспоминаний Ивана Тинина)»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\Downloads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1737361"/>
            <a:ext cx="8347166" cy="4839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5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51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И. Г. Тинин об исторических событиях России в первой четверти </a:t>
            </a:r>
            <a:r>
              <a:rPr lang="ru-RU" sz="2000" b="1" i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i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871369"/>
            <a:ext cx="10515600" cy="5305594"/>
          </a:xfrm>
        </p:spPr>
        <p:txBody>
          <a:bodyPr/>
          <a:lstStyle/>
          <a:p>
            <a:pPr marL="19050" marR="142875" lvl="0" indent="0" algn="r">
              <a:lnSpc>
                <a:spcPct val="100000"/>
              </a:lnSpc>
              <a:spcBef>
                <a:spcPts val="150"/>
              </a:spcBef>
              <a:spcAft>
                <a:spcPts val="600"/>
              </a:spcAft>
              <a:buNone/>
            </a:pP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Фото Анны Александровны 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Тининой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          И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Г. Тинин с матерью 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Анной 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Александровной         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Карнавал в клубе советских 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граждан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Болгария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1935 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                                           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идут 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 улице </a:t>
            </a:r>
            <a:r>
              <a:rPr lang="ru-RU" sz="13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Леге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Болгария, 1943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         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Г. Тинин в костюме мажордома,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а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его жена Ада в </a:t>
            </a:r>
            <a:r>
              <a:rPr lang="ru-RU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костюме </a:t>
            </a:r>
            <a:r>
              <a:rPr lang="ru-RU" sz="13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принцессы, 1951 г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                                                                                                                                                                                       </a:t>
            </a: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1" y="1516827"/>
            <a:ext cx="10058385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Обучение в гимназиях Российской империи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мемуарам И. Г. Тинина)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472" y="1380053"/>
            <a:ext cx="10515600" cy="48184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изучения этой проблемы стал вывод в диссертации 2007 года по культурологии современного исследователя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Н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в русских гимназиях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преподавался английский язык, поскольку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показывают об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интересе к английскому языку в определенных кругах российского общества еще в конце XVIII в. [8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в воспоминаниях Ивана Григорьевича о его учёбе в русской классической гимназии в Софии, построенной на средства князя Голицына, в которой учебные программы формировались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учебными программами гимназий Российской империи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[11, с. 35, 38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списке изучаемых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гимназистами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об английском языке вообще ничего не сказано. Подобное несоответствие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данным конкретного источника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вызывает, по крайней мере, сомнение в объективности вывода диссертанта и призывает привлекать для уточнения не только воспоминания Ивана Григорьевича, но и другие воспоминания детей русских эмигрантов первой волны.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предлагается ввести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оборот мемуары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Тинина «Бытие. Исход. Второзаконие…» как исторический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ряду гуманитарных вопросов в русских гимназиях,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по вопросу изучения в них иностранных языков.  </a:t>
            </a:r>
          </a:p>
        </p:txBody>
      </p:sp>
    </p:spTree>
    <p:extLst>
      <p:ext uri="{BB962C8B-B14F-4D97-AF65-F5344CB8AC3E}">
        <p14:creationId xmlns:p14="http://schemas.microsoft.com/office/powerpoint/2010/main" val="32279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Мемуары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представляют собой сочинения,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находящиеся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границе между документальной и художественной литературой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Особенность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прозы: при изложении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реальных фактов, исторических событий, свидетелем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был автор, наиболее полно раскрывается и личность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самого автора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его непосредственные впечатления, переживания,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точка зрения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происходившее.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Мемуары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могут использоваться также для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реконструкции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языковой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личности автора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то есть личности, которая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проявляется через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знание языка и владение им, через его речь и речевое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поведение.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2.1. Мемуары как лингвистический источник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организации и описания языковой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личности</a:t>
            </a:r>
          </a:p>
          <a:p>
            <a:pPr marL="0" indent="0" algn="ctr"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(по Ю.Н. Караулову)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>
                <a:latin typeface="Times New Roman"/>
                <a:ea typeface="Calibri"/>
              </a:rPr>
              <a:t>семантический, или структурно-языковой, </a:t>
            </a:r>
            <a:r>
              <a:rPr lang="ru-RU" smtClean="0">
                <a:latin typeface="Times New Roman"/>
                <a:ea typeface="Calibri"/>
              </a:rPr>
              <a:t>отражающий </a:t>
            </a:r>
            <a:r>
              <a:rPr lang="ru-RU">
                <a:latin typeface="Times New Roman"/>
                <a:ea typeface="Calibri"/>
              </a:rPr>
              <a:t>степень владения обыденным языком; </a:t>
            </a:r>
            <a:endParaRPr lang="ru-RU" smtClean="0">
              <a:latin typeface="Times New Roman"/>
              <a:ea typeface="Calibri"/>
            </a:endParaRPr>
          </a:p>
          <a:p>
            <a:r>
              <a:rPr lang="ru-RU" smtClean="0">
                <a:latin typeface="Times New Roman"/>
                <a:ea typeface="Calibri"/>
              </a:rPr>
              <a:t>лингво-когнитивный, </a:t>
            </a:r>
            <a:r>
              <a:rPr lang="ru-RU">
                <a:latin typeface="Times New Roman"/>
                <a:ea typeface="Calibri"/>
              </a:rPr>
              <a:t>отражающий языковую модель мира личности; </a:t>
            </a:r>
            <a:endParaRPr lang="ru-RU" smtClean="0">
              <a:latin typeface="Times New Roman"/>
              <a:ea typeface="Calibri"/>
            </a:endParaRPr>
          </a:p>
          <a:p>
            <a:r>
              <a:rPr lang="ru-RU" spc="10">
                <a:latin typeface="Times New Roman"/>
                <a:ea typeface="Calibri"/>
              </a:rPr>
              <a:t>мотивационный, </a:t>
            </a:r>
            <a:r>
              <a:rPr lang="ru-RU" spc="10" smtClean="0">
                <a:latin typeface="Times New Roman"/>
                <a:ea typeface="Calibri"/>
              </a:rPr>
              <a:t>или </a:t>
            </a:r>
            <a:r>
              <a:rPr lang="ru-RU" spc="10">
                <a:latin typeface="Times New Roman"/>
                <a:ea typeface="Calibri"/>
              </a:rPr>
              <a:t>прагматический, включающий мотивы и цели, движущие развитием личности, ее поведением, общением, созданием текстов и определяющие систему ценностей в ее языковой модели </a:t>
            </a:r>
            <a:r>
              <a:rPr lang="ru-RU" spc="10" smtClean="0">
                <a:latin typeface="Times New Roman"/>
                <a:ea typeface="Calibri"/>
              </a:rPr>
              <a:t>мира</a:t>
            </a:r>
            <a:r>
              <a:rPr lang="ru-RU" spc="10">
                <a:latin typeface="Times New Roman"/>
                <a:ea typeface="Calibri"/>
              </a:rPr>
              <a:t>.</a:t>
            </a:r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2.1. Мемуары как лингвистический источник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Times New Roman"/>
              <a:ea typeface="Calibri"/>
            </a:endParaRPr>
          </a:p>
          <a:p>
            <a:endParaRPr lang="ru-RU">
              <a:latin typeface="Times New Roman"/>
              <a:ea typeface="Calibri"/>
            </a:endParaRPr>
          </a:p>
          <a:p>
            <a:r>
              <a:rPr lang="ru-RU" smtClean="0">
                <a:latin typeface="Times New Roman"/>
                <a:ea typeface="Calibri"/>
              </a:rPr>
              <a:t>лексические, словообразовательные, грамматические единицы </a:t>
            </a:r>
            <a:r>
              <a:rPr lang="ru-RU">
                <a:latin typeface="Times New Roman"/>
                <a:ea typeface="Calibri"/>
              </a:rPr>
              <a:t>в их значениях и отношениях между </a:t>
            </a:r>
            <a:r>
              <a:rPr lang="ru-RU" smtClean="0">
                <a:latin typeface="Times New Roman"/>
                <a:ea typeface="Calibri"/>
              </a:rPr>
              <a:t>собой;</a:t>
            </a:r>
          </a:p>
          <a:p>
            <a:r>
              <a:rPr lang="ru-RU" smtClean="0">
                <a:latin typeface="Times New Roman"/>
                <a:ea typeface="Calibri"/>
              </a:rPr>
              <a:t>стандартные словосочетания;</a:t>
            </a:r>
          </a:p>
          <a:p>
            <a:r>
              <a:rPr lang="ru-RU" smtClean="0">
                <a:latin typeface="Times New Roman"/>
                <a:ea typeface="Calibri"/>
              </a:rPr>
              <a:t>типовые формулы.</a:t>
            </a:r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2.2. Структурно-языковой уровень языковой личности </a:t>
            </a:r>
            <a:b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</p:spTree>
    <p:extLst>
      <p:ext uri="{BB962C8B-B14F-4D97-AF65-F5344CB8AC3E}">
        <p14:creationId xmlns:p14="http://schemas.microsoft.com/office/powerpoint/2010/main" val="40103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2.2. Структурно-языковой уровень языковой личности </a:t>
            </a:r>
            <a:b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стилистический диапазон речи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автора: </a:t>
            </a:r>
          </a:p>
          <a:p>
            <a:r>
              <a:rPr lang="ru-RU" smtClean="0">
                <a:latin typeface="Times New Roman"/>
                <a:ea typeface="Calibri"/>
              </a:rPr>
              <a:t>общеупотребительная лексика;</a:t>
            </a:r>
          </a:p>
          <a:p>
            <a:r>
              <a:rPr lang="ru-RU" smtClean="0">
                <a:latin typeface="Times New Roman"/>
                <a:ea typeface="Calibri"/>
              </a:rPr>
              <a:t>книжная лексика (</a:t>
            </a:r>
            <a:r>
              <a:rPr lang="ru-RU" i="1">
                <a:latin typeface="Times New Roman"/>
                <a:ea typeface="Calibri"/>
              </a:rPr>
              <a:t>пращур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витиеватый</a:t>
            </a:r>
            <a:r>
              <a:rPr lang="ru-RU" smtClean="0">
                <a:latin typeface="Times New Roman"/>
                <a:ea typeface="Calibri"/>
              </a:rPr>
              <a:t>,</a:t>
            </a:r>
            <a:r>
              <a:rPr lang="ru-RU" i="1">
                <a:latin typeface="Times New Roman"/>
                <a:ea typeface="Calibri"/>
              </a:rPr>
              <a:t> восхождение</a:t>
            </a:r>
            <a:r>
              <a:rPr lang="ru-RU">
                <a:latin typeface="Times New Roman"/>
                <a:ea typeface="Calibri"/>
              </a:rPr>
              <a:t> </a:t>
            </a:r>
            <a:r>
              <a:rPr lang="ru-RU" smtClean="0">
                <a:latin typeface="Times New Roman"/>
                <a:ea typeface="Calibri"/>
              </a:rPr>
              <a:t>и др.);</a:t>
            </a:r>
          </a:p>
          <a:p>
            <a:r>
              <a:rPr lang="ru-RU" smtClean="0">
                <a:latin typeface="Times New Roman"/>
                <a:ea typeface="Calibri"/>
              </a:rPr>
              <a:t>устаревшая лексика (</a:t>
            </a:r>
            <a:r>
              <a:rPr lang="ru-RU" i="1">
                <a:latin typeface="Times New Roman"/>
                <a:ea typeface="Calibri"/>
              </a:rPr>
              <a:t>челядь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баре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>
                <a:latin typeface="Times New Roman"/>
                <a:ea typeface="Calibri"/>
              </a:rPr>
              <a:t>эсеры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кринолин </a:t>
            </a:r>
            <a:r>
              <a:rPr lang="ru-RU" smtClean="0">
                <a:latin typeface="Times New Roman"/>
                <a:ea typeface="Calibri"/>
              </a:rPr>
              <a:t>и </a:t>
            </a:r>
            <a:r>
              <a:rPr lang="ru-RU">
                <a:latin typeface="Times New Roman"/>
                <a:ea typeface="Calibri"/>
              </a:rPr>
              <a:t>др</a:t>
            </a:r>
            <a:r>
              <a:rPr lang="ru-RU" smtClean="0">
                <a:latin typeface="Times New Roman"/>
                <a:ea typeface="Calibri"/>
              </a:rPr>
              <a:t>.);</a:t>
            </a:r>
          </a:p>
          <a:p>
            <a:r>
              <a:rPr lang="ru-RU" smtClean="0">
                <a:latin typeface="Times New Roman"/>
                <a:ea typeface="Calibri"/>
              </a:rPr>
              <a:t>разговорные слова (</a:t>
            </a:r>
            <a:r>
              <a:rPr lang="ru-RU" i="1">
                <a:latin typeface="Times New Roman"/>
                <a:ea typeface="Calibri"/>
              </a:rPr>
              <a:t>разгильдяй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>
                <a:latin typeface="Times New Roman"/>
                <a:ea typeface="Calibri"/>
              </a:rPr>
              <a:t>врать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>
                <a:latin typeface="Times New Roman"/>
                <a:ea typeface="Calibri"/>
              </a:rPr>
              <a:t>петушиться</a:t>
            </a:r>
            <a:r>
              <a:rPr lang="ru-RU">
                <a:latin typeface="Times New Roman"/>
                <a:ea typeface="Calibri"/>
              </a:rPr>
              <a:t>,</a:t>
            </a:r>
            <a:r>
              <a:rPr lang="ru-RU" i="1">
                <a:latin typeface="Times New Roman"/>
                <a:ea typeface="Calibri"/>
              </a:rPr>
              <a:t> фон-барон </a:t>
            </a:r>
            <a:r>
              <a:rPr lang="ru-RU">
                <a:latin typeface="Times New Roman"/>
                <a:ea typeface="Calibri"/>
              </a:rPr>
              <a:t>и др.);</a:t>
            </a:r>
            <a:r>
              <a:rPr lang="ru-RU" smtClean="0">
                <a:latin typeface="Times New Roman"/>
                <a:ea typeface="Calibri"/>
              </a:rPr>
              <a:t> </a:t>
            </a:r>
          </a:p>
          <a:p>
            <a:r>
              <a:rPr lang="ru-RU" smtClean="0">
                <a:latin typeface="Times New Roman"/>
                <a:ea typeface="Calibri"/>
              </a:rPr>
              <a:t>термины (</a:t>
            </a:r>
            <a:r>
              <a:rPr lang="ru-RU" i="1">
                <a:latin typeface="Times New Roman"/>
                <a:ea typeface="Calibri"/>
              </a:rPr>
              <a:t>контроктава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гекзаметр </a:t>
            </a:r>
            <a:r>
              <a:rPr lang="ru-RU">
                <a:latin typeface="Times New Roman"/>
                <a:ea typeface="Calibri"/>
              </a:rPr>
              <a:t>и др.);</a:t>
            </a:r>
            <a:endParaRPr lang="ru-RU" smtClean="0">
              <a:latin typeface="Times New Roman"/>
              <a:ea typeface="Calibri"/>
            </a:endParaRPr>
          </a:p>
          <a:p>
            <a:r>
              <a:rPr lang="ru-RU" smtClean="0">
                <a:latin typeface="Times New Roman"/>
                <a:ea typeface="Calibri"/>
              </a:rPr>
              <a:t>слова из</a:t>
            </a:r>
            <a:r>
              <a:rPr lang="ru-RU">
                <a:latin typeface="Times New Roman"/>
                <a:ea typeface="Calibri"/>
              </a:rPr>
              <a:t> церковной </a:t>
            </a:r>
            <a:r>
              <a:rPr lang="ru-RU" smtClean="0">
                <a:latin typeface="Times New Roman"/>
                <a:ea typeface="Calibri"/>
              </a:rPr>
              <a:t>сферы </a:t>
            </a:r>
            <a:r>
              <a:rPr lang="ru-RU">
                <a:latin typeface="Times New Roman"/>
                <a:ea typeface="Calibri"/>
              </a:rPr>
              <a:t>(</a:t>
            </a:r>
            <a:r>
              <a:rPr lang="ru-RU" i="1">
                <a:latin typeface="Times New Roman"/>
                <a:ea typeface="Calibri"/>
              </a:rPr>
              <a:t>сочельник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сорокоуст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дискос </a:t>
            </a:r>
            <a:r>
              <a:rPr lang="ru-RU" smtClean="0">
                <a:latin typeface="Times New Roman"/>
                <a:ea typeface="Calibri"/>
              </a:rPr>
              <a:t>и др.);</a:t>
            </a:r>
          </a:p>
          <a:p>
            <a:r>
              <a:rPr lang="ru-RU" smtClean="0">
                <a:latin typeface="Times New Roman"/>
                <a:ea typeface="Calibri"/>
              </a:rPr>
              <a:t>просторечные слова (</a:t>
            </a:r>
            <a:r>
              <a:rPr lang="ru-RU" i="1">
                <a:latin typeface="Times New Roman"/>
                <a:ea typeface="Calibri"/>
              </a:rPr>
              <a:t>выпивоха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>
                <a:latin typeface="Times New Roman"/>
                <a:ea typeface="Calibri"/>
              </a:rPr>
              <a:t>от фонаря</a:t>
            </a:r>
            <a:r>
              <a:rPr lang="ru-RU">
                <a:latin typeface="Times New Roman"/>
                <a:ea typeface="Calibri"/>
              </a:rPr>
              <a:t>, </a:t>
            </a:r>
            <a:r>
              <a:rPr lang="ru-RU" i="1">
                <a:latin typeface="Times New Roman"/>
                <a:ea typeface="Calibri"/>
              </a:rPr>
              <a:t>хохма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заварушка </a:t>
            </a:r>
            <a:r>
              <a:rPr lang="ru-RU">
                <a:latin typeface="Times New Roman"/>
                <a:ea typeface="Calibri"/>
              </a:rPr>
              <a:t>и др.);</a:t>
            </a:r>
            <a:endParaRPr lang="ru-RU" smtClean="0">
              <a:latin typeface="Times New Roman"/>
              <a:ea typeface="Calibri"/>
            </a:endParaRPr>
          </a:p>
          <a:p>
            <a:r>
              <a:rPr lang="ru-RU" smtClean="0">
                <a:latin typeface="Times New Roman"/>
                <a:ea typeface="Calibri"/>
              </a:rPr>
              <a:t>диалектизмы (</a:t>
            </a:r>
            <a:r>
              <a:rPr lang="ru-RU" i="1" spc="-10">
                <a:latin typeface="Times New Roman"/>
                <a:ea typeface="Calibri"/>
              </a:rPr>
              <a:t>молодуха</a:t>
            </a:r>
            <a:r>
              <a:rPr lang="ru-RU" spc="-10">
                <a:latin typeface="Times New Roman"/>
                <a:ea typeface="Calibri"/>
              </a:rPr>
              <a:t> </a:t>
            </a:r>
            <a:r>
              <a:rPr lang="ru-RU" spc="-10" smtClean="0">
                <a:latin typeface="Times New Roman"/>
                <a:ea typeface="Calibri"/>
              </a:rPr>
              <a:t>, </a:t>
            </a:r>
            <a:r>
              <a:rPr lang="ru-RU" i="1" spc="-10" smtClean="0">
                <a:latin typeface="Times New Roman"/>
                <a:ea typeface="Calibri"/>
              </a:rPr>
              <a:t>мурзила</a:t>
            </a:r>
            <a:r>
              <a:rPr lang="ru-RU" spc="-10" smtClean="0">
                <a:latin typeface="Times New Roman"/>
                <a:ea typeface="Calibri"/>
              </a:rPr>
              <a:t>);</a:t>
            </a:r>
            <a:endParaRPr lang="ru-RU" smtClean="0">
              <a:latin typeface="Times New Roman"/>
              <a:ea typeface="Calibri"/>
            </a:endParaRPr>
          </a:p>
          <a:p>
            <a:r>
              <a:rPr lang="ru-RU" smtClean="0">
                <a:latin typeface="Times New Roman"/>
                <a:ea typeface="Calibri"/>
              </a:rPr>
              <a:t>жаргонизмы (</a:t>
            </a:r>
            <a:r>
              <a:rPr lang="ru-RU" i="1" smtClean="0">
                <a:latin typeface="Times New Roman"/>
                <a:ea typeface="Calibri"/>
              </a:rPr>
              <a:t>зек</a:t>
            </a:r>
            <a:r>
              <a:rPr lang="ru-RU" smtClean="0">
                <a:latin typeface="Times New Roman"/>
                <a:ea typeface="Calibri"/>
              </a:rPr>
              <a:t>, </a:t>
            </a:r>
            <a:r>
              <a:rPr lang="ru-RU" i="1" smtClean="0">
                <a:latin typeface="Times New Roman"/>
                <a:ea typeface="Calibri"/>
              </a:rPr>
              <a:t>жмурик</a:t>
            </a:r>
            <a:r>
              <a:rPr lang="ru-RU" smtClean="0">
                <a:latin typeface="Times New Roman"/>
                <a:ea typeface="Calibri"/>
              </a:rPr>
              <a:t>);</a:t>
            </a:r>
          </a:p>
          <a:p>
            <a:r>
              <a:rPr lang="ru-RU" smtClean="0">
                <a:latin typeface="Times New Roman"/>
              </a:rPr>
              <a:t>слова из других языков.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smtClean="0">
                <a:latin typeface="Times New Roman"/>
                <a:ea typeface="Calibri"/>
              </a:rPr>
              <a:t>Понятия, идеи</a:t>
            </a:r>
            <a:r>
              <a:rPr lang="ru-RU" sz="2400">
                <a:latin typeface="Times New Roman"/>
                <a:ea typeface="Calibri"/>
              </a:rPr>
              <a:t>, </a:t>
            </a:r>
            <a:r>
              <a:rPr lang="ru-RU" sz="2400" smtClean="0">
                <a:latin typeface="Times New Roman"/>
                <a:ea typeface="Calibri"/>
              </a:rPr>
              <a:t>концепты, </a:t>
            </a:r>
            <a:r>
              <a:rPr lang="ru-RU" sz="2400">
                <a:latin typeface="Times New Roman"/>
                <a:ea typeface="Calibri"/>
              </a:rPr>
              <a:t>которые формируются </a:t>
            </a:r>
            <a:r>
              <a:rPr lang="ru-RU" sz="2400" smtClean="0">
                <a:latin typeface="Times New Roman"/>
                <a:ea typeface="Calibri"/>
              </a:rPr>
              <a:t>не </a:t>
            </a:r>
            <a:r>
              <a:rPr lang="ru-RU" sz="2400">
                <a:latin typeface="Times New Roman"/>
                <a:ea typeface="Calibri"/>
              </a:rPr>
              <a:t>знанием языка, а знаниями о мире и, будучи систематизированными и структурированными, образуют языковую модель </a:t>
            </a:r>
            <a:r>
              <a:rPr lang="ru-RU" sz="2400" smtClean="0">
                <a:latin typeface="Times New Roman"/>
                <a:ea typeface="Calibri"/>
              </a:rPr>
              <a:t>мира личности.</a:t>
            </a:r>
          </a:p>
          <a:p>
            <a:r>
              <a:rPr lang="ru-RU" sz="2400" smtClean="0">
                <a:latin typeface="Times New Roman"/>
                <a:ea typeface="Calibri"/>
              </a:rPr>
              <a:t>фразеологизмы</a:t>
            </a:r>
          </a:p>
          <a:p>
            <a:r>
              <a:rPr lang="ru-RU" sz="2400" smtClean="0">
                <a:latin typeface="Times New Roman"/>
                <a:ea typeface="Calibri"/>
              </a:rPr>
              <a:t>пословицы</a:t>
            </a:r>
          </a:p>
          <a:p>
            <a:r>
              <a:rPr lang="ru-RU" sz="2400" smtClean="0">
                <a:latin typeface="Times New Roman"/>
                <a:ea typeface="Calibri"/>
              </a:rPr>
              <a:t>эпитеты, образные сравнения, метафоры, гипербола</a:t>
            </a:r>
          </a:p>
          <a:p>
            <a:r>
              <a:rPr lang="ru-RU" sz="2400" smtClean="0">
                <a:latin typeface="Times New Roman"/>
                <a:ea typeface="Calibri"/>
              </a:rPr>
              <a:t>языковая игра</a:t>
            </a:r>
          </a:p>
          <a:p>
            <a:r>
              <a:rPr lang="ru-RU" sz="2400" smtClean="0">
                <a:latin typeface="Times New Roman"/>
                <a:ea typeface="Calibri"/>
              </a:rPr>
              <a:t>размышления о языке</a:t>
            </a:r>
          </a:p>
          <a:p>
            <a:r>
              <a:rPr lang="ru-RU" sz="2400" smtClean="0">
                <a:latin typeface="Times New Roman"/>
                <a:ea typeface="Calibri"/>
              </a:rPr>
              <a:t>прецедентные имена, значимые </a:t>
            </a:r>
            <a:r>
              <a:rPr lang="ru-RU" sz="2400">
                <a:latin typeface="Times New Roman"/>
                <a:ea typeface="Calibri"/>
              </a:rPr>
              <a:t>для русской и мировой культуры </a:t>
            </a:r>
            <a:endParaRPr lang="ru-RU" sz="240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smtClean="0">
                <a:latin typeface="Times New Roman"/>
                <a:ea typeface="Calibri"/>
              </a:rPr>
              <a:t>Все это </a:t>
            </a:r>
            <a:r>
              <a:rPr lang="ru-RU" sz="2400" smtClean="0">
                <a:latin typeface="Times New Roman" pitchFamily="18" charset="0"/>
                <a:ea typeface="Calibri"/>
                <a:cs typeface="Times New Roman" pitchFamily="18" charset="0"/>
              </a:rPr>
              <a:t>свидетельствует </a:t>
            </a:r>
            <a:r>
              <a:rPr lang="ru-RU" sz="2400">
                <a:latin typeface="Times New Roman" pitchFamily="18" charset="0"/>
                <a:ea typeface="Calibri"/>
                <a:cs typeface="Times New Roman" pitchFamily="18" charset="0"/>
              </a:rPr>
              <a:t>о глубоком знании языка и творческом отношении к нему, о широком кругозоре автора мемуаров, его системе взглядов, сложной </a:t>
            </a:r>
            <a:r>
              <a:rPr lang="ru-RU" sz="2400" smtClean="0">
                <a:latin typeface="Times New Roman" pitchFamily="18" charset="0"/>
                <a:ea typeface="Calibri"/>
                <a:cs typeface="Times New Roman" pitchFamily="18" charset="0"/>
              </a:rPr>
              <a:t>картине мира, богатой </a:t>
            </a:r>
            <a:r>
              <a:rPr lang="ru-RU" sz="2400">
                <a:latin typeface="Times New Roman" pitchFamily="18" charset="0"/>
                <a:ea typeface="Calibri"/>
                <a:cs typeface="Times New Roman" pitchFamily="18" charset="0"/>
              </a:rPr>
              <a:t>яркими образами, разнообразными ассоциациями, </a:t>
            </a:r>
            <a:r>
              <a:rPr lang="ru-RU" sz="2400" smtClean="0">
                <a:latin typeface="Times New Roman" pitchFamily="18" charset="0"/>
                <a:ea typeface="Calibri"/>
                <a:cs typeface="Times New Roman" pitchFamily="18" charset="0"/>
              </a:rPr>
              <a:t>содержащей </a:t>
            </a:r>
            <a:r>
              <a:rPr lang="ru-RU" sz="2400">
                <a:latin typeface="Times New Roman" pitchFamily="18" charset="0"/>
                <a:ea typeface="Calibri"/>
                <a:cs typeface="Times New Roman" pitchFamily="18" charset="0"/>
              </a:rPr>
              <a:t>важнейшие национально-культурные </a:t>
            </a:r>
            <a:r>
              <a:rPr lang="ru-RU" sz="2400" smtClean="0">
                <a:latin typeface="Times New Roman" pitchFamily="18" charset="0"/>
                <a:ea typeface="Calibri"/>
                <a:cs typeface="Times New Roman" pitchFamily="18" charset="0"/>
              </a:rPr>
              <a:t>концепты (РОД, ДРУЖБА и др.) </a:t>
            </a:r>
            <a:r>
              <a:rPr lang="ru-RU" sz="2400">
                <a:latin typeface="Times New Roman" pitchFamily="18" charset="0"/>
                <a:ea typeface="Calibri"/>
                <a:cs typeface="Times New Roman" pitchFamily="18" charset="0"/>
              </a:rPr>
              <a:t>в их индивидуальном преломлении.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mtClean="0">
              <a:latin typeface="Times New Roman"/>
              <a:ea typeface="Calibri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2.3. Лингво-когнитивный уровень языковой личности </a:t>
            </a:r>
          </a:p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</p:spTree>
    <p:extLst>
      <p:ext uri="{BB962C8B-B14F-4D97-AF65-F5344CB8AC3E}">
        <p14:creationId xmlns:p14="http://schemas.microsoft.com/office/powerpoint/2010/main" val="39094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/>
                <a:ea typeface="Calibri"/>
              </a:rPr>
              <a:t>прецедентные высказывания (цитаты из Библии, произведений литературы, фильмов, лозунги и т.д.); </a:t>
            </a:r>
          </a:p>
          <a:p>
            <a:r>
              <a:rPr lang="ru-RU" smtClean="0">
                <a:latin typeface="Times New Roman"/>
                <a:ea typeface="Calibri"/>
              </a:rPr>
              <a:t>прецедентные тексты (произведения литературы, искусства);</a:t>
            </a:r>
          </a:p>
          <a:p>
            <a:r>
              <a:rPr lang="ru-RU" smtClean="0">
                <a:latin typeface="Times New Roman"/>
              </a:rPr>
              <a:t>слова, организующие повествование;</a:t>
            </a:r>
          </a:p>
          <a:p>
            <a:r>
              <a:rPr lang="ru-RU" smtClean="0">
                <a:latin typeface="Times New Roman"/>
              </a:rPr>
              <a:t>слова, отражающие взаимодействие автора и читателя;</a:t>
            </a:r>
          </a:p>
          <a:p>
            <a:r>
              <a:rPr lang="ru-RU" smtClean="0">
                <a:latin typeface="Times New Roman"/>
              </a:rPr>
              <a:t>оценка, рефлексия;</a:t>
            </a:r>
          </a:p>
          <a:p>
            <a:r>
              <a:rPr lang="ru-RU" smtClean="0">
                <a:latin typeface="Times New Roman"/>
                <a:ea typeface="Calibri"/>
              </a:rPr>
              <a:t>юмор</a:t>
            </a:r>
            <a:r>
              <a:rPr lang="ru-RU">
                <a:latin typeface="Times New Roman"/>
                <a:ea typeface="Calibri"/>
              </a:rPr>
              <a:t>, ирония, </a:t>
            </a:r>
            <a:r>
              <a:rPr lang="ru-RU" smtClean="0">
                <a:latin typeface="Times New Roman"/>
                <a:ea typeface="Calibri"/>
              </a:rPr>
              <a:t>абсурд</a:t>
            </a:r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2.4. </a:t>
            </a: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Прагматический  уровень языковой личности </a:t>
            </a:r>
          </a:p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</p:spTree>
    <p:extLst>
      <p:ext uri="{BB962C8B-B14F-4D97-AF65-F5344CB8AC3E}">
        <p14:creationId xmlns:p14="http://schemas.microsoft.com/office/powerpoint/2010/main" val="40384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86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/>
                <a:ea typeface="Calibri"/>
              </a:rPr>
              <a:t>«</a:t>
            </a:r>
            <a:r>
              <a:rPr lang="ru-RU" sz="2200" i="1">
                <a:latin typeface="Times New Roman"/>
                <a:ea typeface="Calibri"/>
              </a:rPr>
              <a:t>все смешалось</a:t>
            </a:r>
            <a:r>
              <a:rPr lang="ru-RU" sz="2200">
                <a:latin typeface="Times New Roman"/>
                <a:ea typeface="Calibri"/>
              </a:rPr>
              <a:t> в нашем клубе» </a:t>
            </a:r>
            <a:endParaRPr lang="ru-RU" sz="2200" smtClean="0">
              <a:latin typeface="Times New Roman"/>
              <a:ea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/>
                <a:ea typeface="Calibri"/>
              </a:rPr>
              <a:t>«в период моего </a:t>
            </a:r>
            <a:r>
              <a:rPr lang="ru-RU" sz="2200" i="1">
                <a:latin typeface="Times New Roman"/>
                <a:ea typeface="Calibri"/>
              </a:rPr>
              <a:t>детства, отрочества и</a:t>
            </a:r>
            <a:r>
              <a:rPr lang="ru-RU" sz="2200">
                <a:latin typeface="Times New Roman"/>
                <a:ea typeface="Calibri"/>
              </a:rPr>
              <a:t> </a:t>
            </a:r>
            <a:r>
              <a:rPr lang="ru-RU" sz="2200" i="1">
                <a:latin typeface="Times New Roman"/>
                <a:ea typeface="Calibri"/>
              </a:rPr>
              <a:t>юности</a:t>
            </a:r>
            <a:r>
              <a:rPr lang="ru-RU" sz="2200">
                <a:latin typeface="Times New Roman"/>
                <a:ea typeface="Calibri"/>
              </a:rPr>
              <a:t>» </a:t>
            </a:r>
            <a:endParaRPr lang="ru-RU" sz="2200" smtClean="0">
              <a:latin typeface="Times New Roman"/>
              <a:ea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/>
                <a:ea typeface="Calibri"/>
              </a:rPr>
              <a:t>«…перед нами, как </a:t>
            </a:r>
            <a:r>
              <a:rPr lang="ru-RU" sz="2200" i="1">
                <a:latin typeface="Times New Roman"/>
                <a:ea typeface="Calibri"/>
              </a:rPr>
              <a:t>ежик из тумана</a:t>
            </a:r>
            <a:r>
              <a:rPr lang="ru-RU" sz="2200">
                <a:latin typeface="Times New Roman"/>
                <a:ea typeface="Calibri"/>
              </a:rPr>
              <a:t>, появился…» </a:t>
            </a:r>
            <a:endParaRPr lang="ru-RU" sz="2200" smtClean="0">
              <a:latin typeface="Times New Roman"/>
              <a:ea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/>
                <a:ea typeface="Calibri"/>
              </a:rPr>
              <a:t>«</a:t>
            </a:r>
            <a:r>
              <a:rPr lang="ru-RU" sz="2200" i="1">
                <a:latin typeface="Times New Roman"/>
                <a:ea typeface="Calibri"/>
              </a:rPr>
              <a:t>Откуда есть пошли</a:t>
            </a:r>
            <a:r>
              <a:rPr lang="ru-RU" sz="2200">
                <a:latin typeface="Times New Roman"/>
                <a:ea typeface="Calibri"/>
              </a:rPr>
              <a:t> Тинины» </a:t>
            </a:r>
            <a:endParaRPr lang="ru-RU" sz="2200" smtClean="0">
              <a:latin typeface="Times New Roman"/>
              <a:ea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pc="-10" smtClean="0">
                <a:latin typeface="Times New Roman"/>
                <a:ea typeface="Calibri"/>
              </a:rPr>
              <a:t>«я </a:t>
            </a:r>
            <a:r>
              <a:rPr lang="ru-RU" sz="2200" spc="-10">
                <a:latin typeface="Times New Roman"/>
                <a:ea typeface="Calibri"/>
              </a:rPr>
              <a:t>увлекся эмоциями и отклонился от хронологии </a:t>
            </a:r>
            <a:r>
              <a:rPr lang="ru-RU" sz="2200" spc="-10" smtClean="0">
                <a:latin typeface="Times New Roman"/>
                <a:ea typeface="Calibri"/>
              </a:rPr>
              <a:t>событий»;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mtClean="0">
                <a:latin typeface="Times New Roman"/>
                <a:ea typeface="Calibri"/>
              </a:rPr>
              <a:t>«расскажу </a:t>
            </a:r>
            <a:r>
              <a:rPr lang="ru-RU" sz="2200">
                <a:latin typeface="Times New Roman"/>
                <a:ea typeface="Calibri"/>
              </a:rPr>
              <a:t>один </a:t>
            </a:r>
            <a:r>
              <a:rPr lang="ru-RU" sz="2200" smtClean="0">
                <a:latin typeface="Times New Roman"/>
                <a:ea typeface="Calibri"/>
              </a:rPr>
              <a:t>случай»;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mtClean="0">
                <a:latin typeface="Times New Roman"/>
                <a:ea typeface="Calibri"/>
              </a:rPr>
              <a:t>«кого </a:t>
            </a:r>
            <a:r>
              <a:rPr lang="ru-RU" sz="2200">
                <a:latin typeface="Times New Roman"/>
                <a:ea typeface="Calibri"/>
              </a:rPr>
              <a:t>тут только не было</a:t>
            </a:r>
            <a:r>
              <a:rPr lang="ru-RU" sz="2200" smtClean="0">
                <a:latin typeface="Times New Roman"/>
                <a:ea typeface="Calibri"/>
              </a:rPr>
              <a:t>!»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mtClean="0">
                <a:latin typeface="Times New Roman"/>
                <a:ea typeface="Calibri"/>
              </a:rPr>
              <a:t>«как </a:t>
            </a:r>
            <a:r>
              <a:rPr lang="ru-RU" sz="2200">
                <a:latin typeface="Times New Roman"/>
                <a:ea typeface="Calibri"/>
              </a:rPr>
              <a:t>вы </a:t>
            </a:r>
            <a:r>
              <a:rPr lang="ru-RU" sz="2200" smtClean="0">
                <a:latin typeface="Times New Roman"/>
                <a:ea typeface="Calibri"/>
              </a:rPr>
              <a:t>понимаете»; «помните</a:t>
            </a:r>
            <a:r>
              <a:rPr lang="ru-RU" sz="2200">
                <a:latin typeface="Times New Roman"/>
                <a:ea typeface="Calibri"/>
              </a:rPr>
              <a:t>, я рассказывал</a:t>
            </a:r>
            <a:r>
              <a:rPr lang="ru-RU" sz="2200" smtClean="0">
                <a:latin typeface="Times New Roman"/>
                <a:ea typeface="Calibri"/>
              </a:rPr>
              <a:t>?»; «вам</a:t>
            </a:r>
            <a:r>
              <a:rPr lang="ru-RU" sz="2200">
                <a:latin typeface="Times New Roman"/>
                <a:ea typeface="Calibri"/>
              </a:rPr>
              <a:t>, дорогой </a:t>
            </a:r>
            <a:r>
              <a:rPr lang="ru-RU" sz="2200" smtClean="0">
                <a:latin typeface="Times New Roman"/>
                <a:ea typeface="Calibri"/>
              </a:rPr>
              <a:t>читатель»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милый, добрый, прекрасный, порядочный, сердечный, интересный, умный, выдающийся, блестящий, светлый, молодец и др.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горе-хозяин, горе-журналист, бюрократы;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pc="-10">
                <a:latin typeface="Times New Roman"/>
                <a:ea typeface="Calibri"/>
              </a:rPr>
              <a:t>«</a:t>
            </a:r>
            <a:r>
              <a:rPr lang="ru-RU" sz="2200" i="1" spc="-10">
                <a:latin typeface="Times New Roman"/>
                <a:ea typeface="Calibri"/>
              </a:rPr>
              <a:t>изумительный</a:t>
            </a:r>
            <a:r>
              <a:rPr lang="ru-RU" sz="2200" spc="-10">
                <a:latin typeface="Times New Roman"/>
                <a:ea typeface="Calibri"/>
              </a:rPr>
              <a:t> ландшафт», «</a:t>
            </a:r>
            <a:r>
              <a:rPr lang="ru-RU" sz="2200" i="1" spc="-10">
                <a:latin typeface="Times New Roman"/>
                <a:ea typeface="Calibri"/>
              </a:rPr>
              <a:t>красивое</a:t>
            </a:r>
            <a:r>
              <a:rPr lang="ru-RU" sz="2200" spc="-10">
                <a:latin typeface="Times New Roman"/>
                <a:ea typeface="Calibri"/>
              </a:rPr>
              <a:t> явление» – горные дороги, «тихая </a:t>
            </a:r>
            <a:r>
              <a:rPr lang="ru-RU" sz="2200" i="1" spc="-10">
                <a:latin typeface="Times New Roman"/>
                <a:ea typeface="Calibri"/>
              </a:rPr>
              <a:t>речушка</a:t>
            </a:r>
            <a:r>
              <a:rPr lang="ru-RU" sz="2200" spc="-10">
                <a:latin typeface="Times New Roman"/>
                <a:ea typeface="Calibri"/>
              </a:rPr>
              <a:t>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spc="-10">
                <a:latin typeface="Times New Roman"/>
                <a:ea typeface="Calibri"/>
              </a:rPr>
              <a:t>всех русских эмигрантов «объединяли прежде всего Русская Православная Церковь и язык с богатейшей культурой» </a:t>
            </a:r>
          </a:p>
          <a:p>
            <a:endParaRPr lang="ru-RU" sz="200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2.4. Прагматический </a:t>
            </a: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уровень языковой личности </a:t>
            </a:r>
          </a:p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</p:spTree>
    <p:extLst>
      <p:ext uri="{BB962C8B-B14F-4D97-AF65-F5344CB8AC3E}">
        <p14:creationId xmlns:p14="http://schemas.microsoft.com/office/powerpoint/2010/main" val="1519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И. Г. Тинин, родившийся в семье русских эмигрантов «первой волны», раскрывается как личность, сформированная в системе ценностей традиционной русской дворянской культуры, важнейшими из которых являются честь, дружба, уважение к человеку, почитание предков, любовь к своему роду и родине. С этих позиций он смотрит на многие жизненные явления, избегая при этом враждебности, смягчая возможные отрицательные эмоции и оценки свойственным ему тонким юмором. В общении он ориентирован на собеседника, не только сообщает ему о событиях, людях, собственных размышлениях, но и разъясняет слова, факты, старается сделать повествование понятным, увлекательным, проявляясь в этом как педагог и истинный просветитель.</a:t>
            </a:r>
          </a:p>
          <a:p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2.4. </a:t>
            </a: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Прагматический  уровень языковой личности </a:t>
            </a:r>
          </a:p>
          <a:p>
            <a:pPr algn="ctr">
              <a:lnSpc>
                <a:spcPct val="110000"/>
              </a:lnSpc>
            </a:pPr>
            <a:r>
              <a:rPr lang="ru-RU" sz="28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И. Г. Тинина</a:t>
            </a:r>
          </a:p>
        </p:txBody>
      </p:sp>
    </p:spTree>
    <p:extLst>
      <p:ext uri="{BB962C8B-B14F-4D97-AF65-F5344CB8AC3E}">
        <p14:creationId xmlns:p14="http://schemas.microsoft.com/office/powerpoint/2010/main" val="16662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0"/>
            <a:ext cx="10661469" cy="16906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Григорьевич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Тинин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(19.07.1923-08.08.2007) – Участник Великой Отечественной войны, просветитель, преподаватель отделения режиссуры Волгоградского культпросвет училища, Волгоградского пединститута (ныне ВГСПУ), Волгоградского гос. университета, первой Волгоградской гимназии в Красноармейском районе, Заслуженный работник культуры СССР.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997494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И.Г. Тинин – известный </a:t>
            </a:r>
          </a:p>
          <a:p>
            <a:pPr marL="0" lvl="0" indent="0">
              <a:buNone/>
            </a:pPr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просветитель Нижнего </a:t>
            </a:r>
          </a:p>
          <a:p>
            <a:pPr marL="0" lvl="0" indent="0">
              <a:buNone/>
            </a:pPr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Поволжья, фото 1975 г.</a:t>
            </a:r>
          </a:p>
          <a:p>
            <a:pPr marL="0" lvl="0" indent="0">
              <a:buNone/>
            </a:pPr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Волгоград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53084" b="50867"/>
          <a:stretch>
            <a:fillRect/>
          </a:stretch>
        </p:blipFill>
        <p:spPr bwMode="auto">
          <a:xfrm>
            <a:off x="3840480" y="1690689"/>
            <a:ext cx="3860458" cy="499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5638" y="1957892"/>
            <a:ext cx="10515600" cy="27969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4000" b="1" i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4000" b="1" i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br>
              <a:rPr lang="ru-RU" sz="3600" b="1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44706"/>
            <a:ext cx="10715513" cy="5040000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читателю монография, приуроченная к 100-летию со дня рождения известного волгоградского историка, деятеля культуры, просветителя Ивана Григорьевича Тинина, посвящена изучению его воспоминаний как исторического и лингвистического источника. Она выполнена доктором филологических наук О. А. Горбань и кандидатом исторических наук З. П.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Тининой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главе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«Исторический аспект воспоминаний И. Г. Тинина» рассматриваются вопросы истории уникального заглавия и структуры мемуаров; отражения в них исторических событий в России и Европе первой четверти XX в.; специфики обучения в классических гимназиях Российской империи, традиции которого были продолжены в русских гимназиях за рубежом. </a:t>
            </a:r>
            <a:r>
              <a:rPr lang="ru-RU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9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главе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«Филологический аспект воспоминаний И. Г. Тинина: Иван Григорьевич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языковая личность» описываются структурно-языковой,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-когнитивный и прагматический уровни языковой личности И. Г. Тинина, его картина мира, система ценностей, выраженные в речевой организации текста мемуаров.</a:t>
            </a: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раскрыли историко-филологическое значение мемуаров, показали  возможные пути его дальнейших исследований, а также возможности применения предложенных подходов к жанру мемуаров. В качестве приложения в книгу включен текст воспоминаний Ивана Тинина «Бытие. Исход. Второзаконие (История глазами очевидца). Династия Тининых и иже с ними», что является, по сути, их вторым изданием. Таким образом, монография не только несет новое научное знание в области источниковедения, истории, лингвистики, но и пополняет корпус документальной литературы мемуарного жанра. Приложения содержат также открытое письмо И. Г. Тинина в Болгарию об откликах читателей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произошедших в его жизни событиях после публикации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воспоминаний. Переиздание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 в данной монографии источника,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сразу после выхода в 2001 году стал библиографической редкостью, обеспечит его доступность для научного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позволит широкому читателю осмыслить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возможно, переосмыслить отраженную в нем объективную реальность XX века.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 Ивана Григорьевича Тинина дают исследователю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материал по проблемам истории, русского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русской речи, историко-культурной идентичности личности, вопросам воспитания, образования, менталитета представителей русской культуры за рубежом и советской культуры в России XX века.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Луконина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искусствоведения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академик РАЕН, и. о. ректора </a:t>
            </a:r>
          </a:p>
          <a:p>
            <a:pPr marL="0" lvl="0" indent="0" algn="r">
              <a:buNone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ГОБУК ВО «Волгоградский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институт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 и культуры»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52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63" y="322094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ГЛАВЛЕНИЕ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 (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А. Луконина</a:t>
            </a:r>
            <a:r>
              <a:rPr lang="ru-RU" sz="3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ИСТОРИЧЕСКИЙ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  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ТИНИНА (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П. </a:t>
            </a:r>
            <a:r>
              <a:rPr lang="ru-RU" sz="4200" i="1">
                <a:latin typeface="Times New Roman" panose="02020603050405020304" pitchFamily="18" charset="0"/>
                <a:cs typeface="Times New Roman" panose="02020603050405020304" pitchFamily="18" charset="0"/>
              </a:rPr>
              <a:t>Тинина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Об особенностях оглавления и структуры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воспоминаний 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И. Г. Тинина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«Бытие. Исход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Второзаконие (история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очевидца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Династия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Тининых и иже с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И. Г.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Тинин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исторических событиях России в первой четверти XX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Обучение в гимназиях Российской империи (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мемуарам 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Тинина</a:t>
            </a:r>
            <a:r>
              <a:rPr lang="ru-RU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литература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6963" y="322094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ФИЛОЛОГИЧЕСКИЙ АСПЕКТ ВОСПОМИНАНИЙ И. Г. ТИНИНА: ИВАН ГРИГОРЬЕВИЧ 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ЯЗЫКОВАЯ </a:t>
            </a:r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(</a:t>
            </a:r>
            <a:r>
              <a:rPr lang="ru-RU" sz="1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А. </a:t>
            </a:r>
            <a:r>
              <a:rPr lang="ru-RU" sz="112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Горбань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Мемуары как 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Структурно-языковой уровень личности И. Г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Тинина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1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</a:t>
            </a:r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-когнитивный уровень языковой 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</a:t>
            </a:r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Тинина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Прагматический уровень языковой личности И. Г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Тинина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главе </a:t>
            </a:r>
            <a:endParaRPr lang="ru-RU" sz="112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581" y="494852"/>
            <a:ext cx="10510221" cy="5217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b="1" i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ОГЛАВЛЕНИЕ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 ко 2-му изданию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Г. О событиях моей жизни после издания мемуаров «Бытие. Исход. Второзаконие (история глазами очевидца)» в 2001 году (открытое письмо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Болгарию)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Тинин. «Бытие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Исход. Второзаконие (история глазами очевидца). Династия Тининых и иже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ними. Воспоминания»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Бытие </a:t>
            </a:r>
            <a:endParaRPr lang="ru-RU" sz="2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Второзаконие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Об особенностях оглавления и структуры воспоминаний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Г. Тинина «Бытие. Исход. Второзаконие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(история глазами очевидца). Династия Тининых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иже с ними»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«Заранее прошу прощения у великого пророка и читателей за название моей книги… Просто моя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мне представляется,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разделам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священных книг… 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Бытии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расскажу о моих предках в России, Египте, Болгарии до моего рождения... Вторая часть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названная 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расскажет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выезде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семьи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Болгарии в СССР и различного рода приключениях, связанных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выездом… </a:t>
            </a:r>
            <a:r>
              <a:rPr lang="ru-RU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Второзаконии</a:t>
            </a:r>
            <a:r>
              <a:rPr lang="en-US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мое воспоминание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советской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действительности, понимание правил, на основе которых формировался социалистический образ жизни»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[11, с. 5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4538" y="517525"/>
            <a:ext cx="10515600" cy="797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1.1. Об особенностях оглавления и структуры воспоминаний И. Г. Тинина «Бытие. Исход. Второзаконие (история глазами очевидца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Династия Тининых и иже с ними»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1.1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особенностях оглавления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структуры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воспоминаний И. Г. Тинина «Бытие. Исход.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Второзаконие 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история глазами очевидца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Династия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Тининых 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иже с ними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48615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первом плане фото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 церкви св.</a:t>
            </a:r>
          </a:p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Параскевы в Кировском районе </a:t>
            </a:r>
          </a:p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Волгограда (1999 г.):</a:t>
            </a:r>
          </a:p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центре – Иван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Григорьевич Тинин;</a:t>
            </a:r>
          </a:p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слева – Зоя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Павловна Тинина;</a:t>
            </a:r>
          </a:p>
          <a:p>
            <a:pPr marL="0" indent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справа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Оксана Анатольевна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Горбань.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62" y="1108039"/>
            <a:ext cx="6981712" cy="51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593" y="236034"/>
            <a:ext cx="10515600" cy="4739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И. Г.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Тинин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исторических событиях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четверти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9096"/>
            <a:ext cx="10515600" cy="5256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Иван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Григорьевич и его </a:t>
            </a:r>
            <a:r>
              <a:rPr lang="ru-RU" sz="1600" b="1" i="1">
                <a:solidFill>
                  <a:srgbClr val="000000"/>
                </a:solidFill>
                <a:latin typeface="Times New Roman"/>
                <a:ea typeface="Times New Roman"/>
              </a:rPr>
              <a:t>друзья (в </a:t>
            </a:r>
            <a:r>
              <a:rPr lang="ru-RU" sz="1600" b="1" i="1" smtClean="0">
                <a:solidFill>
                  <a:srgbClr val="000000"/>
                </a:solidFill>
                <a:latin typeface="Times New Roman"/>
                <a:ea typeface="Times New Roman"/>
              </a:rPr>
              <a:t>шляпе – Андреопат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Алексеев</a:t>
            </a:r>
          </a:p>
          <a:p>
            <a:pPr marL="0" lvl="0" indent="0" algn="r">
              <a:buNone/>
            </a:pPr>
            <a:r>
              <a:rPr lang="ru-RU" sz="1600" b="1" i="1" smtClean="0">
                <a:solidFill>
                  <a:srgbClr val="000000"/>
                </a:solidFill>
                <a:latin typeface="Times New Roman"/>
                <a:ea typeface="Times New Roman"/>
              </a:rPr>
              <a:t>    Михайлов)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гуляют по Софии. Болгария, 1942 г.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6" y="839096"/>
            <a:ext cx="3722146" cy="47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60" y="666974"/>
            <a:ext cx="6884900" cy="47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0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1519</Words>
  <Application>Microsoft Office PowerPoint</Application>
  <PresentationFormat>Широкоэкранный</PresentationFormat>
  <Paragraphs>147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КНИГИ «ИСТОРИКО-ФИЛОЛОГИЧЕСКИЕ АСПЕКТЫ ЖАНРА МЕМУАРОВ (на материале воспоминаний Ивана Тинина)»</vt:lpstr>
      <vt:lpstr> Иван Григорьевич Тинин (19.07.1923-08.08.2007) – Участник Великой Отечественной войны, просветитель, преподаватель отделения режиссуры Волгоградского культпросвет училища, Волгоградского пединститута (ныне ВГСПУ), Волгоградского гос. университета, первой Волгоградской гимназии в Красноармейском районе, Заслуженный работник культуры СССР. </vt:lpstr>
      <vt:lpstr>ПРЕДИСЛОВИЕ </vt:lpstr>
      <vt:lpstr>ГЛАВЛЕНИЕ</vt:lpstr>
      <vt:lpstr>ОГЛАВЛЕНИЕ</vt:lpstr>
      <vt:lpstr>Презентация PowerPoint</vt:lpstr>
      <vt:lpstr>1.1. Об особенностях оглавления и структуры воспоминаний  И. Г. Тинина «Бытие. Исход. Второзаконие (история глазами очевидца). Династия Тининых и иже с ними» </vt:lpstr>
      <vt:lpstr>1.1. Об особенностях оглавления и структуры воспоминаний И. Г. Тинина «Бытие. Исход. Второзаконие (история глазами очевидца). Династия Тининых и иже с ними»</vt:lpstr>
      <vt:lpstr>1.2. И. Г. Тинин об исторических событиях России в первой четверти XX в. </vt:lpstr>
      <vt:lpstr>1.2. И. Г. Тинин об исторических событиях России в первой четверти XX в. </vt:lpstr>
      <vt:lpstr>1.3. Обучение в гимназиях Российской империи  (по мемуарам И. Г. Тинина)</vt:lpstr>
      <vt:lpstr>2.1. Мемуары как лингвистический источник</vt:lpstr>
      <vt:lpstr>2.1. Мемуары как лингвистический источник</vt:lpstr>
      <vt:lpstr>2.2. Структурно-языковой уровень языковой личности  И. Г. Тинина</vt:lpstr>
      <vt:lpstr>2.2. Структурно-языковой уровень языковой личности  И. Г. Тинина</vt:lpstr>
      <vt:lpstr>2.3. Лингво-когнитивный уровень языковой личности  И. Г. Тинина</vt:lpstr>
      <vt:lpstr>2.4. Прагматический  уровень языковой личности  И. Г. Тинина</vt:lpstr>
      <vt:lpstr>2.4. Прагматический уровень языковой личности  И. Г. Тинина</vt:lpstr>
      <vt:lpstr>2.4. Прагматический  уровень языковой личности  И. Г. Тинина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КНИГИ «ИСТОРИКО-ФИЛОЛОГИЧЕСКИЕ АСПЕКТЫ ЖАНРА МЕМУАРОВ (на материале воспоминаний Ивана Тинина)»</dc:title>
  <dc:creator>1</dc:creator>
  <cp:lastModifiedBy>1</cp:lastModifiedBy>
  <cp:revision>51</cp:revision>
  <cp:lastPrinted>2023-09-10T08:20:56Z</cp:lastPrinted>
  <dcterms:created xsi:type="dcterms:W3CDTF">2023-05-25T11:54:54Z</dcterms:created>
  <dcterms:modified xsi:type="dcterms:W3CDTF">2023-09-10T08:23:55Z</dcterms:modified>
</cp:coreProperties>
</file>